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Calibri" pitchFamily="34" charset="0"/>
      <p:regular r:id="rId43"/>
      <p:bold r:id="rId44"/>
      <p:italic r:id="rId45"/>
      <p:boldItalic r:id="rId46"/>
    </p:embeddedFont>
    <p:embeddedFont>
      <p:font typeface="Verdana" pitchFamily="34" charset="0"/>
      <p:regular r:id="rId47"/>
      <p:bold r:id="rId48"/>
      <p:italic r:id="rId49"/>
      <p:boldItalic r:id="rId50"/>
    </p:embeddedFont>
    <p:embeddedFont>
      <p:font typeface="Consolas" pitchFamily="49" charset="0"/>
      <p:regular r:id="rId51"/>
      <p:bold r:id="rId52"/>
      <p:italic r:id="rId53"/>
      <p:boldItalic r:id="rId54"/>
    </p:embeddedFont>
    <p:embeddedFont>
      <p:font typeface="Corbel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-1020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lt-LT"/>
              <a:t>KAUNAS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lt-LT"/>
              <a:t>Kas labai greitai atlieka, gali išbandyti pan. interaktyvią užduotį </a:t>
            </a:r>
            <a:r>
              <a:rPr lang="lt-LT">
                <a:solidFill>
                  <a:srgbClr val="000000"/>
                </a:solidFill>
                <a:highlight>
                  <a:srgbClr val="FFFFFF"/>
                </a:highlight>
              </a:rPr>
              <a:t>http://tiny.lt/kodo-delione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5131" y="1544258"/>
            <a:ext cx="9146751" cy="137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74319" y="1624774"/>
            <a:ext cx="8603673" cy="13045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43000" y="2997188"/>
            <a:ext cx="6858000" cy="9819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905255" y="1590041"/>
            <a:ext cx="459486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15239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101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228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482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4191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8080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8149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8510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7829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5841767" y="1610615"/>
            <a:ext cx="2400300" cy="2574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7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960120" y="1658621"/>
            <a:ext cx="4594860" cy="2948940"/>
          </a:xfrm>
          <a:prstGeom prst="rect">
            <a:avLst/>
          </a:prstGeom>
          <a:solidFill>
            <a:srgbClr val="DDF3FD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rgbClr val="1C29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843016" y="1612966"/>
            <a:ext cx="2400300" cy="2571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7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2993879" y="-582929"/>
            <a:ext cx="3154680" cy="7338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2385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SzPct val="97058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482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51434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96428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6730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6096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998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1005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1041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973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6764484" y="0"/>
            <a:ext cx="20574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 rot="5400000">
            <a:off x="5559774" y="1516671"/>
            <a:ext cx="4423171" cy="1801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 rot="5400000">
            <a:off x="1407048" y="-572419"/>
            <a:ext cx="4423171" cy="5979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2385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SzPct val="97058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482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51434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96428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6730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6096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998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1005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1041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973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628650" y="4817141"/>
            <a:ext cx="205739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2832101" y="4817141"/>
            <a:ext cx="320975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054787" y="4817141"/>
            <a:ext cx="65981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-5131" y="1544258"/>
            <a:ext cx="9146700" cy="1371600"/>
          </a:xfrm>
          <a:prstGeom prst="rect">
            <a:avLst/>
          </a:prstGeom>
          <a:solidFill>
            <a:srgbClr val="3952A6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274319" y="1624773"/>
            <a:ext cx="8603700" cy="13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45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143000" y="2997186"/>
            <a:ext cx="6858000" cy="9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3429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858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10287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1371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556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684342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361" y="132081"/>
            <a:ext cx="9141600" cy="1234500"/>
          </a:xfrm>
          <a:prstGeom prst="rect">
            <a:avLst/>
          </a:prstGeom>
          <a:solidFill>
            <a:srgbClr val="3952A6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556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684342" y="4700817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02188" y="1508759"/>
            <a:ext cx="7338000" cy="31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556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bg>
      <p:bgPr>
        <a:solidFill>
          <a:srgbClr val="3952A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-5131" y="1544258"/>
            <a:ext cx="9146700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24893" y="1656658"/>
            <a:ext cx="7886700" cy="12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Font typeface="Corbel"/>
              <a:buNone/>
              <a:defRPr sz="4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24893" y="3007750"/>
            <a:ext cx="7886700" cy="88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  <a:defRPr sz="15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3429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  <a:defRPr sz="15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858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  <a:defRPr sz="15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10287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  <a:defRPr sz="15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1371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  <a:defRPr sz="15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04007" y="1508759"/>
            <a:ext cx="3566100" cy="31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556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2385" algn="l" rtl="0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lt1"/>
              </a:buClr>
              <a:buSzPct val="97058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48259" algn="l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51434" algn="l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lt1"/>
              </a:buClr>
              <a:buSzPct val="96428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67309" algn="l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60960" algn="l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99850" algn="l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100549" algn="l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104150" algn="l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97349" algn="l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lt-LT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lt-LT"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905254" y="1435101"/>
            <a:ext cx="3566100" cy="5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85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10287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1371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5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4673421" y="1435101"/>
            <a:ext cx="3566100" cy="5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37160" marR="0" lvl="0" indent="-3556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05254" y="1590041"/>
            <a:ext cx="45948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1523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2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28203" marR="0" lvl="1" indent="-1070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2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25780" marR="0" lvl="2" indent="-304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2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733804" marR="0" lvl="3" indent="-7340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2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905254" marR="0" lvl="4" indent="-6705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2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5841767" y="1610613"/>
            <a:ext cx="2400300" cy="25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556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pic" idx="2"/>
          </p:nvPr>
        </p:nvSpPr>
        <p:spPr>
          <a:xfrm>
            <a:off x="960119" y="1658621"/>
            <a:ext cx="4594800" cy="294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556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5843014" y="1612965"/>
            <a:ext cx="2400300" cy="25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3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342900" algn="l" rtl="0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3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85800" algn="l" rtl="0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3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1028700" algn="l" rtl="0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3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1371600" algn="l" rtl="0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Font typeface="Noto Sans Symbols"/>
              <a:buNone/>
              <a:defRPr sz="13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02188" y="1508759"/>
            <a:ext cx="7338000" cy="31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556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Vertical Title and 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6764484" y="0"/>
            <a:ext cx="2057400" cy="5143500"/>
          </a:xfrm>
          <a:prstGeom prst="rect">
            <a:avLst/>
          </a:prstGeom>
          <a:solidFill>
            <a:srgbClr val="3952A6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870467" y="205978"/>
            <a:ext cx="1801800" cy="44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28650" y="205978"/>
            <a:ext cx="5979900" cy="44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556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6469201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4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4800"/>
            </a:lvl2pPr>
            <a:lvl3pPr lvl="2" indent="0">
              <a:spcBef>
                <a:spcPts val="0"/>
              </a:spcBef>
              <a:buNone/>
              <a:defRPr sz="4800"/>
            </a:lvl3pPr>
            <a:lvl4pPr lvl="3" indent="0">
              <a:spcBef>
                <a:spcPts val="0"/>
              </a:spcBef>
              <a:buNone/>
              <a:defRPr sz="4800"/>
            </a:lvl4pPr>
            <a:lvl5pPr lvl="4" indent="0">
              <a:spcBef>
                <a:spcPts val="0"/>
              </a:spcBef>
              <a:buNone/>
              <a:defRPr sz="4800"/>
            </a:lvl5pPr>
            <a:lvl6pPr lvl="5" indent="0">
              <a:spcBef>
                <a:spcPts val="0"/>
              </a:spcBef>
              <a:buNone/>
              <a:defRPr sz="4800"/>
            </a:lvl6pPr>
            <a:lvl7pPr lvl="6" indent="0">
              <a:spcBef>
                <a:spcPts val="0"/>
              </a:spcBef>
              <a:buNone/>
              <a:defRPr sz="4800"/>
            </a:lvl7pPr>
            <a:lvl8pPr lvl="7" indent="0">
              <a:spcBef>
                <a:spcPts val="0"/>
              </a:spcBef>
              <a:buNone/>
              <a:defRPr sz="4800"/>
            </a:lvl8pPr>
            <a:lvl9pPr lvl="8" indent="0">
              <a:spcBef>
                <a:spcPts val="0"/>
              </a:spcBef>
              <a:buNone/>
              <a:defRPr sz="4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lt-LT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lt-LT"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02188" y="1508759"/>
            <a:ext cx="7338059" cy="3154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2385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SzPct val="97058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482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51434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96428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6730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6096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998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1005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1041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973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-5131" y="1544258"/>
            <a:ext cx="9146751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4893" y="1656658"/>
            <a:ext cx="7886700" cy="12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4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4893" y="3007750"/>
            <a:ext cx="7886700" cy="880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dk1"/>
              </a:buClr>
              <a:buFont typeface="Noto Sans Symbols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dk1"/>
              </a:buClr>
              <a:buFont typeface="Noto Sans Symbols"/>
              <a:buNone/>
              <a:defRPr sz="13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dk1"/>
              </a:buClr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dk1"/>
              </a:buClr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dk1"/>
              </a:buClr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dk1"/>
              </a:buClr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dk1"/>
              </a:buClr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dk1"/>
              </a:buClr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78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78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904008" y="1508759"/>
            <a:ext cx="3566159" cy="3154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2385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SzPct val="97058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482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51434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96428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6730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6096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998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1005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1041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973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72792" y="1508759"/>
            <a:ext cx="3566159" cy="3154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2385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SzPct val="97058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482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51434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96428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6730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6096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998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1005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1041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973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905255" y="1435101"/>
            <a:ext cx="3566159" cy="557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Font typeface="Noto Sans Symbols"/>
              <a:buNone/>
              <a:defRPr sz="1575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3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905255" y="1992425"/>
            <a:ext cx="3566159" cy="2674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2385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SzPct val="97058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482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51434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96428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6730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6096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998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1005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1041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973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673423" y="1435101"/>
            <a:ext cx="3566159" cy="557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Font typeface="Noto Sans Symbols"/>
              <a:buNone/>
              <a:defRPr sz="1575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3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4673423" y="1992423"/>
            <a:ext cx="3566159" cy="2674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2385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SzPct val="97058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482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51434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96428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6730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6096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998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1005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1041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973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lt-LT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lt-LT"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361" y="132081"/>
            <a:ext cx="9141714" cy="12344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902188" y="1508759"/>
            <a:ext cx="7338059" cy="3154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2385" algn="l" rtl="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lt1"/>
              </a:buClr>
              <a:buSzPct val="97058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8610" marR="0" lvl="1" indent="-4825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80060" marR="0" lvl="2" indent="-51434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96428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51510" marR="0" lvl="3" indent="-6730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22960" marR="0" lvl="4" indent="-6096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963450" marR="0" lvl="5" indent="-998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103850" marR="0" lvl="6" indent="-1005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21750" marR="0" lvl="7" indent="-104150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4650" marR="0" lvl="8" indent="-97349" algn="l" rtl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lIns="45700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361" y="132081"/>
            <a:ext cx="9141600" cy="1234500"/>
          </a:xfrm>
          <a:prstGeom prst="rect">
            <a:avLst/>
          </a:prstGeom>
          <a:solidFill>
            <a:srgbClr val="3952A6"/>
          </a:solidFill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00" cy="11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902188" y="1508759"/>
            <a:ext cx="7338000" cy="31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7160" marR="0" lvl="0" indent="-3556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17754" marR="0" lvl="1" indent="-5105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11712" marR="0" lvl="2" indent="-672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97228" marR="0" lvl="3" indent="-8762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868680" marR="0" lvl="4" indent="-812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020599" marR="0" lvl="5" indent="-1315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160998" marR="0" lvl="6" indent="-13229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278900" marR="0" lvl="7" indent="-135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411799" marR="0" lvl="8" indent="-12909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458489" y="4840569"/>
            <a:ext cx="245400" cy="227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lt-LT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t>‹#›</a:t>
            </a:fld>
            <a:endParaRPr lang="lt-LT"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gif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gif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eva@kaunascoding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hyperlink" Target="http://www.loginvsi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ream4s.com/" TargetMode="External"/><Relationship Id="rId5" Type="http://schemas.openxmlformats.org/officeDocument/2006/relationships/hyperlink" Target="http://swifttravel.com" TargetMode="External"/><Relationship Id="rId4" Type="http://schemas.openxmlformats.org/officeDocument/2006/relationships/hyperlink" Target="http://getshopin.com.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1874873" y="1549399"/>
            <a:ext cx="2697126" cy="385724"/>
          </a:xfrm>
          <a:prstGeom prst="rtTriangl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/>
          <p:nvPr/>
        </p:nvSpPr>
        <p:spPr>
          <a:xfrm flipH="1">
            <a:off x="4572000" y="1549399"/>
            <a:ext cx="2697124" cy="385724"/>
          </a:xfrm>
          <a:prstGeom prst="rtTriangl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2026269" y="2038350"/>
            <a:ext cx="5091457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lt-LT" sz="4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 SAVAIČIŲ MOKYMAI</a:t>
            </a:r>
          </a:p>
        </p:txBody>
      </p:sp>
      <p:pic>
        <p:nvPicPr>
          <p:cNvPr id="159" name="Shape 159" descr="KaunasCodingSchool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812" y="591750"/>
            <a:ext cx="3620373" cy="9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DĖSTOMI DALYKAI</a:t>
            </a:r>
          </a:p>
        </p:txBody>
      </p:sp>
      <p:grpSp>
        <p:nvGrpSpPr>
          <p:cNvPr id="229" name="Shape 229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30" name="Shape 23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" name="Shape 2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Shape 232"/>
          <p:cNvSpPr txBox="1"/>
          <p:nvPr/>
        </p:nvSpPr>
        <p:spPr>
          <a:xfrm>
            <a:off x="311700" y="1648650"/>
            <a:ext cx="6735000" cy="273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</a:p>
          <a:p>
            <a:pPr marL="971550" lvl="1" indent="-285750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Švarus HTML kodas, puslapio struktūra, SEO</a:t>
            </a:r>
          </a:p>
          <a:p>
            <a:pPr marL="5143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</a:p>
          <a:p>
            <a:pPr marL="971550" marR="0" lvl="1" indent="-285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Responsyvus, modulinis elementų dizainas (Sass, BEM, Atomic)</a:t>
            </a:r>
          </a:p>
          <a:p>
            <a:pPr marL="514350" marR="0" lvl="0" indent="-285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JavasScript</a:t>
            </a:r>
          </a:p>
          <a:p>
            <a:pPr marL="971550" marR="0" lvl="1" indent="-2857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Funkcijos, objektai, interakcija (Vanilla JS, ES6)</a:t>
            </a:r>
          </a:p>
          <a:p>
            <a:pPr marL="971550" marR="0" lvl="1" indent="-2857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Bibliotekos (jQuery) &amp; Framework’ai (AngularJS, React, NodeJS)</a:t>
            </a:r>
          </a:p>
          <a:p>
            <a:pPr marL="514350" lvl="0" indent="-285750" rtl="0">
              <a:lnSpc>
                <a:spcPct val="90000"/>
              </a:lnSpc>
              <a:spcBef>
                <a:spcPts val="300"/>
              </a:spcBef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</a:p>
          <a:p>
            <a:pPr marL="971550" lvl="1" indent="-285750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 / pagrindinės funkcijos</a:t>
            </a:r>
          </a:p>
          <a:p>
            <a:pPr marL="514350" marR="0" lvl="0" indent="-285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Individualus / grupinis p</a:t>
            </a: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rojektas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KO MOKYSIMĖS?</a:t>
            </a:r>
          </a:p>
        </p:txBody>
      </p:sp>
      <p:grpSp>
        <p:nvGrpSpPr>
          <p:cNvPr id="238" name="Shape 238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39" name="Shape 239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" name="Shape 2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Shape 241"/>
          <p:cNvSpPr txBox="1"/>
          <p:nvPr/>
        </p:nvSpPr>
        <p:spPr>
          <a:xfrm>
            <a:off x="311698" y="1648660"/>
            <a:ext cx="8520599" cy="34053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Kurso metu mokysimės pažinti  populiariausias ir paklausiausias programavimo kalbas;</a:t>
            </a:r>
          </a:p>
          <a:p>
            <a:pPr marL="514350" marR="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Išmoksime jas atskirti, pajausti ir įvertinti praktikoje; </a:t>
            </a: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susidarysime supratimą apie tai, su kokiomis kalbomis dirba, pvz. bankai, draudimo bendrovės, žaidimų, robotų, mobilių aplikacijų kūrėjai ir t.t.; </a:t>
            </a:r>
          </a:p>
          <a:p>
            <a:pPr marL="514350" marR="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Kiekvienai kalbai pažinti skirsime savaitę;</a:t>
            </a:r>
          </a:p>
          <a:p>
            <a:pPr marL="514350" marR="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Mok</a:t>
            </a: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ysimės</a:t>
            </a: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horizontaliai (</a:t>
            </a:r>
            <a:r>
              <a:rPr lang="lt-LT" sz="165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apie</a:t>
            </a: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kalbas), ne į gylį, todėl po mokymų galėsite rašyti trumpą, nesudėtingą kodą;</a:t>
            </a:r>
          </a:p>
          <a:p>
            <a:pPr marL="514350" marR="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Šis kursas suteiks bendrą išsilavinimą programavimo pasaulyje, dabartinėje IT darbo rinkoje.</a:t>
            </a:r>
          </a:p>
          <a:p>
            <a:pPr marL="137160" marR="0" lvl="0" indent="-13716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endParaRPr sz="1000" b="0" i="0" u="none" strike="noStrike" cap="none">
              <a:solidFill>
                <a:srgbClr val="2323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" marR="0" lvl="0" indent="-13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KAIP MOKYSIMĖS?</a:t>
            </a:r>
          </a:p>
        </p:txBody>
      </p:sp>
      <p:grpSp>
        <p:nvGrpSpPr>
          <p:cNvPr id="247" name="Shape 247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48" name="Shape 248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9" name="Shape 2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Shape 250"/>
          <p:cNvSpPr txBox="1"/>
          <p:nvPr/>
        </p:nvSpPr>
        <p:spPr>
          <a:xfrm>
            <a:off x="311698" y="1648660"/>
            <a:ext cx="8520599" cy="34053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lt-LT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Mokymosi metodika, kuria remiamės, yra universitetinio kurso miniatiūra;</a:t>
            </a:r>
          </a:p>
          <a:p>
            <a:pPr marL="514350" marR="0" lvl="0" indent="-29527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lt-LT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Eiliškumas, seka atitinka akademinio mokymosi standartus: pradedame nuo</a:t>
            </a:r>
            <a:r>
              <a:rPr lang="lt-L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Java ir SQL, toliau tęsiame C#, </a:t>
            </a:r>
            <a:r>
              <a:rPr lang="lt-LT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pabaigiame HTML, CSS, JavaScript projektu;</a:t>
            </a:r>
          </a:p>
          <a:p>
            <a:pPr marL="514350" marR="0" lvl="0" indent="-29527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lt-LT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Prie projektų dirbame </a:t>
            </a:r>
            <a:r>
              <a:rPr lang="lt-L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grupelėse</a:t>
            </a:r>
            <a:r>
              <a:rPr lang="lt-LT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14350" marR="0" lvl="0" indent="-29527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o"/>
            </a:pPr>
            <a:r>
              <a:rPr lang="lt-L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 kurso rekomenduojame gautas žinias įtvirtinti atliekant savarankišką darbą su mokyklos lektorių pagalba.</a:t>
            </a:r>
          </a:p>
          <a:p>
            <a:pPr marL="137160" marR="0" lvl="0" indent="-13716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200" y="1608775"/>
            <a:ext cx="8668800" cy="311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Shape 256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57" name="Shape 257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8" name="Shape 2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SUSIPAŽINKIME :)</a:t>
            </a:r>
          </a:p>
        </p:txBody>
      </p:sp>
      <p:grpSp>
        <p:nvGrpSpPr>
          <p:cNvPr id="264" name="Shape 264"/>
          <p:cNvGrpSpPr/>
          <p:nvPr/>
        </p:nvGrpSpPr>
        <p:grpSpPr>
          <a:xfrm>
            <a:off x="6684335" y="146003"/>
            <a:ext cx="2459700" cy="1233300"/>
            <a:chOff x="6684335" y="146003"/>
            <a:chExt cx="2459700" cy="1233300"/>
          </a:xfrm>
        </p:grpSpPr>
        <p:sp>
          <p:nvSpPr>
            <p:cNvPr id="265" name="Shape 265"/>
            <p:cNvSpPr/>
            <p:nvPr/>
          </p:nvSpPr>
          <p:spPr>
            <a:xfrm rot="-5400000">
              <a:off x="7297535" y="-467196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Shape 2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Shape 267"/>
          <p:cNvSpPr txBox="1"/>
          <p:nvPr/>
        </p:nvSpPr>
        <p:spPr>
          <a:xfrm>
            <a:off x="817250" y="1619775"/>
            <a:ext cx="7290300" cy="30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lt-LT" sz="1800" i="1">
                <a:solidFill>
                  <a:schemeClr val="lt1"/>
                </a:solidFill>
              </a:rPr>
              <a:t>public void whoAreYou(Iterator&lt;Student&gt; students){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lt-LT" sz="1800" i="1">
                <a:solidFill>
                  <a:schemeClr val="lt1"/>
                </a:solidFill>
              </a:rPr>
              <a:t>  	while(students.hasNext()){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lt-LT" sz="1800" i="1">
                <a:solidFill>
                  <a:schemeClr val="lt1"/>
                </a:solidFill>
              </a:rPr>
              <a:t>    		Student student = students.next();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lt-LT" sz="1800" i="1">
                <a:solidFill>
                  <a:schemeClr val="lt1"/>
                </a:solidFill>
              </a:rPr>
              <a:t>    		System.out.println(student.getName());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lt-LT" sz="1800" i="1">
                <a:solidFill>
                  <a:schemeClr val="lt1"/>
                </a:solidFill>
              </a:rPr>
              <a:t>		System.out.println(student.getWhyYouChoosePrograming());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lt-LT" sz="1800" i="1">
                <a:solidFill>
                  <a:schemeClr val="lt1"/>
                </a:solidFill>
              </a:rPr>
              <a:t>    		System.out.println(student.getWhatExpectingFromCourse());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lt-LT" sz="1800" i="1">
                <a:solidFill>
                  <a:schemeClr val="lt1"/>
                </a:solidFill>
              </a:rPr>
              <a:t>  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lt-LT" sz="1800" i="1">
                <a:solidFill>
                  <a:schemeClr val="lt1"/>
                </a:solidFill>
              </a:rPr>
              <a:t>}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385" y="1379304"/>
            <a:ext cx="7875273" cy="3748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Shape 273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74" name="Shape 274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Shape 27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KAS ČIA ? 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311700" y="1471450"/>
            <a:ext cx="39165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eriod"/>
            </a:pP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200" b="0" i="0" u="none" strike="noStrike" cap="none">
                <a:solidFill>
                  <a:srgbClr val="0000B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&lt;?php </a:t>
            </a:r>
            <a:r>
              <a:rPr lang="lt-LT" sz="1200" b="0" i="0" u="none" strike="noStrike" cap="none">
                <a:solidFill>
                  <a:srgbClr val="0077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echo </a:t>
            </a:r>
            <a:r>
              <a:rPr lang="lt-LT" sz="1200" b="0" i="0" u="none" strike="noStrike" cap="none">
                <a:solidFill>
                  <a:srgbClr val="DD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'Hello World'</a:t>
            </a:r>
            <a:r>
              <a:rPr lang="lt-LT" sz="1200" b="0" i="0" u="none" strike="noStrike" cap="none">
                <a:solidFill>
                  <a:srgbClr val="0077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lt-LT" sz="1200" b="0" i="0" u="none" strike="noStrike" cap="none">
                <a:solidFill>
                  <a:srgbClr val="0000B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?&gt;</a:t>
            </a: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eriod"/>
            </a:pPr>
            <a:r>
              <a:rPr lang="lt-LT" sz="1200" b="0" i="0" u="none" strike="noStrike" cap="none">
                <a:solidFill>
                  <a:srgbClr val="0000B0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lt-L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main()</a:t>
            </a:r>
            <a:br>
              <a:rPr lang="lt-L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lt-L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lt-L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lt-L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std::cout &lt;&lt; </a:t>
            </a:r>
            <a:r>
              <a:rPr lang="lt-LT" sz="1200" b="0" i="0" u="none" strike="noStrike" cap="none">
                <a:solidFill>
                  <a:srgbClr val="600030"/>
                </a:solidFill>
                <a:latin typeface="Calibri"/>
                <a:ea typeface="Calibri"/>
                <a:cs typeface="Calibri"/>
                <a:sym typeface="Calibri"/>
              </a:rPr>
              <a:t>"Hello World!"</a:t>
            </a:r>
            <a:r>
              <a:rPr lang="lt-L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lt-L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lt-L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eriod"/>
            </a:pPr>
            <a:r>
              <a:rPr lang="lt-LT" sz="1200" b="0" i="0" u="none" strike="noStrike" cap="none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200" b="0" i="0" u="none" strike="noStrike" cap="none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static</a:t>
            </a: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200" b="0" i="0" u="none" strike="noStrike" cap="none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void</a:t>
            </a: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200" b="1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lt-LT" sz="1200" b="0" i="0" u="none" strike="noStrike" cap="none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lt-LT" sz="1200" b="0" i="0" u="none" strike="noStrike" cap="none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[]</a:t>
            </a: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 args</a:t>
            </a:r>
            <a:r>
              <a:rPr lang="lt-LT" sz="1200" b="0" i="0" u="none" strike="noStrike" cap="none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b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         System</a:t>
            </a:r>
            <a:r>
              <a:rPr lang="lt-LT" sz="1200" b="0" i="0" u="none" strike="noStrike" cap="none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lt-LT" sz="1200" b="0" i="0" u="none" strike="noStrike" cap="none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lt-LT" sz="1200" b="1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r>
              <a:rPr lang="lt-LT" sz="1200" b="0" i="0" u="none" strike="noStrike" cap="none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lt-LT" sz="1200" b="0" i="0" u="none" strike="noStrike" cap="none">
                <a:solidFill>
                  <a:srgbClr val="116611"/>
                </a:solidFill>
                <a:latin typeface="Calibri"/>
                <a:ea typeface="Calibri"/>
                <a:cs typeface="Calibri"/>
                <a:sym typeface="Calibri"/>
              </a:rPr>
              <a:t>"Hello, World"</a:t>
            </a:r>
            <a:r>
              <a:rPr lang="lt-LT" sz="1200" b="0" i="0" u="none" strike="noStrike" cap="none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lt-LT" sz="1200" b="0" i="0" u="none" strike="noStrike" cap="none">
                <a:solidFill>
                  <a:srgbClr val="00000F"/>
                </a:solidFill>
                <a:latin typeface="Calibri"/>
                <a:ea typeface="Calibri"/>
                <a:cs typeface="Calibri"/>
                <a:sym typeface="Calibri"/>
              </a:rPr>
              <a:t> }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Verdana"/>
              <a:buAutoNum type="arabicPeriod"/>
            </a:pPr>
            <a:r>
              <a:rPr lang="lt-LT" sz="1200" b="0" i="0" u="none" strike="noStrike" cap="none">
                <a:solidFill>
                  <a:srgbClr val="DD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&lt;script&gt;</a:t>
            </a: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lt-LT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     </a:t>
            </a:r>
            <a:r>
              <a:rPr lang="lt-LT" sz="1200" b="0" i="0" u="none" strike="noStrike" cap="none">
                <a:solidFill>
                  <a:srgbClr val="DD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alert</a:t>
            </a: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("Hello World!");</a:t>
            </a:r>
            <a:br>
              <a:rPr lang="lt-LT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lt-LT" sz="1200" b="0" i="0" u="none" strike="noStrike" cap="none">
                <a:solidFill>
                  <a:srgbClr val="DD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  <a:p>
            <a:pPr marL="457200" marR="0" lvl="0" indent="-304800" algn="l" rtl="0">
              <a:lnSpc>
                <a:spcPct val="130000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eriod"/>
            </a:pPr>
            <a:r>
              <a:rPr lang="lt-LT" sz="1200" b="0" i="0" u="none" strike="noStrike" cap="none">
                <a:solidFill>
                  <a:srgbClr val="008000"/>
                </a:solidFill>
                <a:highlight>
                  <a:srgbClr val="F9F9F9"/>
                </a:highlight>
                <a:latin typeface="Verdana"/>
                <a:ea typeface="Verdana"/>
                <a:cs typeface="Verdana"/>
                <a:sym typeface="Verdana"/>
              </a:rPr>
              <a:t>puts</a:t>
            </a: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lt-LT" sz="1200" b="0" i="0" u="none" strike="noStrike" cap="none">
                <a:solidFill>
                  <a:srgbClr val="BA2121"/>
                </a:solidFill>
                <a:highlight>
                  <a:srgbClr val="F9F9F9"/>
                </a:highlight>
                <a:latin typeface="Verdana"/>
                <a:ea typeface="Verdana"/>
                <a:cs typeface="Verdana"/>
                <a:sym typeface="Verdana"/>
              </a:rPr>
              <a:t>'Hello world'</a:t>
            </a:r>
          </a:p>
          <a:p>
            <a:pPr marL="4572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Verdana"/>
              <a:buAutoNum type="arabicPeriod"/>
            </a:pPr>
            <a:r>
              <a:rPr lang="lt-LT" sz="1200" b="1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program</a:t>
            </a: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 Hello</a:t>
            </a:r>
            <a:r>
              <a:rPr lang="lt-LT" sz="1200" b="0" i="0" u="none" strike="noStrike" cap="none">
                <a:solidFill>
                  <a:srgbClr val="000066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lt-LT" sz="1200" b="1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begin</a:t>
            </a: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lt-LT" sz="1200" b="0" i="0" u="none" strike="noStrike" cap="none">
                <a:solidFill>
                  <a:srgbClr val="000066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writeln</a:t>
            </a: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200" b="0" i="0" u="none" strike="noStrike" cap="none">
                <a:solidFill>
                  <a:srgbClr val="000066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lt-LT" sz="1200" b="0" i="0" u="none" strike="noStrike" cap="none">
                <a:solidFill>
                  <a:srgbClr val="FF0000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'Hello, world.'</a:t>
            </a:r>
            <a:r>
              <a:rPr lang="lt-LT" sz="1200" b="0" i="0" u="none" strike="noStrike" cap="none">
                <a:solidFill>
                  <a:srgbClr val="000066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lt-LT" sz="1200" b="0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lt-LT" sz="1200" b="1" i="0" u="none" strike="noStrike" cap="none">
                <a:solidFill>
                  <a:schemeClr val="dk1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lt-LT" sz="1200" b="0" i="0" u="none" strike="noStrike" cap="none">
                <a:solidFill>
                  <a:srgbClr val="000066"/>
                </a:solidFill>
                <a:highlight>
                  <a:srgbClr val="F9F9F9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137160" marR="0" lvl="0" indent="-13716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1050" b="0" i="0" u="none" strike="noStrike" cap="none">
              <a:solidFill>
                <a:srgbClr val="BA2121"/>
              </a:solidFill>
              <a:highlight>
                <a:srgbClr val="F9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" marR="0" lvl="0" indent="-13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1200" b="0" i="0" u="none" strike="noStrike" cap="none">
              <a:solidFill>
                <a:srgbClr val="DD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Shape 282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83" name="Shape 283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4" name="Shape 28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228200" y="1471450"/>
            <a:ext cx="39165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 startAt="7"/>
            </a:pPr>
            <a:r>
              <a:rPr lang="lt-LT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200">
                <a:solidFill>
                  <a:srgbClr val="0000BB"/>
                </a:solidFill>
                <a:highlight>
                  <a:srgbClr val="FFFFFF"/>
                </a:highlight>
              </a:rPr>
              <a:t>static void </a:t>
            </a:r>
            <a:r>
              <a:rPr lang="lt-LT" sz="1200">
                <a:solidFill>
                  <a:srgbClr val="000000"/>
                </a:solidFill>
                <a:highlight>
                  <a:srgbClr val="FFFFFF"/>
                </a:highlight>
              </a:rPr>
              <a:t>Main(</a:t>
            </a:r>
            <a:r>
              <a:rPr lang="lt-LT" sz="1200">
                <a:solidFill>
                  <a:srgbClr val="0000BB"/>
                </a:solidFill>
                <a:highlight>
                  <a:srgbClr val="FFFFFF"/>
                </a:highlight>
              </a:rPr>
              <a:t>string</a:t>
            </a:r>
            <a:r>
              <a:rPr lang="lt-LT" sz="1200">
                <a:solidFill>
                  <a:srgbClr val="000000"/>
                </a:solidFill>
                <a:highlight>
                  <a:srgbClr val="FFFFFF"/>
                </a:highlight>
              </a:rPr>
              <a:t>[] args) {</a:t>
            </a:r>
            <a:r>
              <a:rPr lang="lt-LT" sz="1200">
                <a:solidFill>
                  <a:srgbClr val="0000BB"/>
                </a:solidFill>
                <a:highlight>
                  <a:srgbClr val="FFFFFF"/>
                </a:highlight>
              </a:rPr>
              <a:t> 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200">
                <a:solidFill>
                  <a:srgbClr val="0000BB"/>
                </a:solidFill>
                <a:highlight>
                  <a:srgbClr val="FFFFFF"/>
                </a:highlight>
              </a:rPr>
              <a:t>   </a:t>
            </a:r>
            <a:r>
              <a:rPr lang="lt-LT" sz="1200">
                <a:solidFill>
                  <a:srgbClr val="76A5AF"/>
                </a:solidFill>
                <a:highlight>
                  <a:srgbClr val="FFFFFF"/>
                </a:highlight>
              </a:rPr>
              <a:t>Console</a:t>
            </a:r>
            <a:r>
              <a:rPr lang="lt-LT" sz="1200">
                <a:solidFill>
                  <a:srgbClr val="000000"/>
                </a:solidFill>
                <a:highlight>
                  <a:srgbClr val="FFFFFF"/>
                </a:highlight>
              </a:rPr>
              <a:t>.WriteLine(</a:t>
            </a:r>
            <a:r>
              <a:rPr lang="lt-LT" sz="1200">
                <a:solidFill>
                  <a:srgbClr val="CC4125"/>
                </a:solidFill>
                <a:highlight>
                  <a:srgbClr val="FFFFFF"/>
                </a:highlight>
              </a:rPr>
              <a:t>"Hello World!"</a:t>
            </a:r>
            <a:r>
              <a:rPr lang="lt-LT" sz="120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  <a:r>
              <a:rPr lang="lt-LT" sz="1200">
                <a:solidFill>
                  <a:srgbClr val="0000BB"/>
                </a:solidFill>
                <a:highlight>
                  <a:srgbClr val="FFFFFF"/>
                </a:highlight>
              </a:rPr>
              <a:t> 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200">
                <a:solidFill>
                  <a:srgbClr val="0000BB"/>
                </a:solidFill>
                <a:highlight>
                  <a:srgbClr val="FFFFFF"/>
                </a:highlight>
              </a:rPr>
              <a:t> </a:t>
            </a:r>
            <a:r>
              <a:rPr lang="lt-LT" sz="120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pPr marL="137160" marR="0" lvl="0" indent="-13716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1050" b="0" i="0" u="none" strike="noStrike" cap="none">
              <a:solidFill>
                <a:srgbClr val="BA2121"/>
              </a:solidFill>
              <a:highlight>
                <a:srgbClr val="F9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37160" marR="0" lvl="0" indent="-13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1200" b="0" i="0" u="none" strike="noStrike" cap="none">
              <a:solidFill>
                <a:srgbClr val="DD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513810" y="1438938"/>
            <a:ext cx="8116500" cy="27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Namukas 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lt-LT" sz="14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Namukas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-LT" sz="1400" b="0" i="0" u="none" strike="noStrike" cap="non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lt-LT" sz="1400" b="0" i="0" u="none" strike="noStrike" cap="none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lt-LT" sz="140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Sukuriam namuką</a:t>
            </a:r>
            <a:r>
              <a:rPr lang="lt-LT" sz="1400" b="0" i="0" u="none" strike="noStrike" cap="none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..."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info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-LT" sz="1400" b="0" i="0" u="none" strike="noStrike" cap="non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lt-LT" sz="1400" b="0" i="0" u="none" strike="noStrike" cap="none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"Namo aukštis 50 metrų"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1400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MainClass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main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lt-LT" sz="1400" b="0" i="0" u="none" strike="noStrike" cap="non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args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-LT" sz="14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Namukas </a:t>
            </a:r>
            <a:r>
              <a:rPr lang="lt-LT" sz="1400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namukas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-LT" sz="14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Namukas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-LT" sz="1400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namukas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lt-LT" sz="1400" b="0" i="0" u="none" strike="noStrike" cap="none">
                <a:solidFill>
                  <a:srgbClr val="313131"/>
                </a:solidFill>
                <a:latin typeface="Consolas"/>
                <a:ea typeface="Consolas"/>
                <a:cs typeface="Consolas"/>
                <a:sym typeface="Consolas"/>
              </a:rPr>
              <a:t>info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59436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14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1400" b="0" i="0" u="none" strike="noStrike" cap="none">
              <a:solidFill>
                <a:srgbClr val="31313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31313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1400" b="0" i="0" u="none" strike="noStrike" cap="none">
              <a:solidFill>
                <a:srgbClr val="31313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7160" marR="0" lvl="0" indent="-137160" algn="l" rtl="0">
              <a:lnSpc>
                <a:spcPct val="10909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31313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7160" marR="0" lvl="0" indent="-13716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Shape 291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92" name="Shape 292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3" name="Shape 2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KODO EILUT</a:t>
            </a:r>
            <a:r>
              <a:rPr lang="lt-LT"/>
              <a:t>Ė</a:t>
            </a: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 C++, PHP, JAVA ?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5964725" y="4171950"/>
            <a:ext cx="2752199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00"/>
              </a:buClr>
              <a:buSzPct val="25000"/>
              <a:buFont typeface="Consolas"/>
              <a:buNone/>
            </a:pP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Ats: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r>
              <a:rPr lang="lt-LT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Sukuriam namuką</a:t>
            </a: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lt-LT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Namo aukštis - 50 metrų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SĄVOKOS</a:t>
            </a:r>
          </a:p>
        </p:txBody>
      </p:sp>
      <p:grpSp>
        <p:nvGrpSpPr>
          <p:cNvPr id="301" name="Shape 301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302" name="Shape 302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3" name="Shape 30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Shape 304"/>
          <p:cNvSpPr txBox="1"/>
          <p:nvPr/>
        </p:nvSpPr>
        <p:spPr>
          <a:xfrm>
            <a:off x="198284" y="1678401"/>
            <a:ext cx="2353528" cy="34053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7160" marR="0" lvl="0" indent="-13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313"/>
              <a:buFont typeface="Courier New"/>
              <a:buChar char="o"/>
            </a:pPr>
            <a:r>
              <a:rPr lang="lt-LT" sz="16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Programavimas</a:t>
            </a: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</a:t>
            </a:r>
          </a:p>
          <a:p>
            <a:pPr marL="137160" marR="0" lvl="0" indent="-13716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ct val="59313"/>
              <a:buFont typeface="Courier New"/>
              <a:buChar char="o"/>
            </a:pPr>
            <a:r>
              <a:rPr lang="lt-LT" sz="16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Programinis kodas </a:t>
            </a: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" marR="0" lvl="0" indent="-13716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ct val="59313"/>
              <a:buFont typeface="Courier New"/>
              <a:buChar char="o"/>
            </a:pPr>
            <a:r>
              <a:rPr lang="lt-LT" sz="16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Programavimo kalba </a:t>
            </a: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</a:p>
          <a:p>
            <a:pPr marL="137160" marR="0" lvl="0" indent="-13716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ct val="59313"/>
              <a:buFont typeface="Courier New"/>
              <a:buChar char="o"/>
            </a:pPr>
            <a:r>
              <a:rPr lang="lt-LT" sz="16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Algoritmas</a:t>
            </a: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</a:p>
          <a:p>
            <a:pPr marL="137160" marR="0" lvl="0" indent="-13716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ct val="59313"/>
              <a:buFont typeface="Courier New"/>
              <a:buChar char="o"/>
            </a:pPr>
            <a:r>
              <a:rPr lang="lt-LT" sz="16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Ciklas</a:t>
            </a: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963478" y="1732464"/>
            <a:ext cx="6755405" cy="3462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procesas, kurio metu rašomas, testuojamas, taisomas programinis kodas.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11700" y="2055325"/>
            <a:ext cx="8407200" cy="6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taisyklių, nurodančių ką turi daryti kompiuteris, rinkinys, parašytas kokia nors programavimo kalba. Dažnai – išeities kodas (source code).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2388600" y="2655476"/>
            <a:ext cx="6755400" cy="3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dirbtinė kalba, sukurta (palengvinti) žmogaus ir kompiuterio bendravimui.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1623975" y="2929949"/>
            <a:ext cx="5249100" cy="3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veiksmų seka, kurią reikia atlikti norint pasiekti rezultatą.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154875" y="3207973"/>
            <a:ext cx="5249100" cy="3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kalbos dalis skirta atlikti tam tikrų veiksmų pakartojimus.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ROBOTAS</a:t>
            </a:r>
          </a:p>
        </p:txBody>
      </p:sp>
      <p:grpSp>
        <p:nvGrpSpPr>
          <p:cNvPr id="315" name="Shape 315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316" name="Shape 316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Shape 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2298" y="1582024"/>
            <a:ext cx="5080000" cy="317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198284" y="1678401"/>
            <a:ext cx="2353528" cy="34053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Robotas moka: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Noto Sans Symbols"/>
              <a:buChar char="▪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Padaryti N žingsnių.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Noto Sans Symbols"/>
              <a:buChar char="▪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Pasukti į kairę/dešinę.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Noto Sans Symbols"/>
              <a:buChar char="▪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Pakelti/padėti kėdę.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lt-LT" sz="3600"/>
              <a:t>KAUNAS CODING SCHOOL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543050"/>
            <a:ext cx="8672700" cy="341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1. Esame viena pirmųjų programavimo mokyklų Lietuvoje ir turime jau daugiau nei 500 absolventų;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2. Turime padalinius Vilniuje, Kaune, Klaipėdoje, Rygoje;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3. Po mokymų padedame susirasti praktiką;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4. Suteikiame galimybę bet kada (metų laikotarpiu) grįžti kartoti kurso nemokamai;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PROGRAMAVIMO KALBŲ TIPAI</a:t>
            </a:r>
          </a:p>
        </p:txBody>
      </p:sp>
      <p:grpSp>
        <p:nvGrpSpPr>
          <p:cNvPr id="325" name="Shape 325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326" name="Shape 326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7" name="Shape 3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Shape 328"/>
          <p:cNvSpPr txBox="1"/>
          <p:nvPr/>
        </p:nvSpPr>
        <p:spPr>
          <a:xfrm>
            <a:off x="198284" y="1678401"/>
            <a:ext cx="3204133" cy="34053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Kompiliuojama kalba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Interpretuojama kalba</a:t>
            </a:r>
          </a:p>
          <a:p>
            <a:pPr marL="137160" marR="0" lvl="0" indent="-13716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8575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Aukšto lygio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Žemo lygio</a:t>
            </a:r>
          </a:p>
          <a:p>
            <a:pPr marL="137160" marR="0" lvl="0" indent="-137160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PROGRAMAVIMO KALBŲ TIPAI</a:t>
            </a:r>
          </a:p>
        </p:txBody>
      </p:sp>
      <p:grpSp>
        <p:nvGrpSpPr>
          <p:cNvPr id="334" name="Shape 334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335" name="Shape 335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6" name="Shape 3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4499" y="1379304"/>
            <a:ext cx="5714999" cy="357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Shape 342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343" name="Shape 343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344" name="Shape 3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Shape 345"/>
          <p:cNvSpPr/>
          <p:nvPr/>
        </p:nvSpPr>
        <p:spPr>
          <a:xfrm>
            <a:off x="-732745" y="443850"/>
            <a:ext cx="8249100" cy="6375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25000"/>
              <a:buFont typeface="Corbel"/>
              <a:buNone/>
            </a:pPr>
            <a:r>
              <a:rPr lang="lt-LT" sz="3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10 </a:t>
            </a:r>
            <a:r>
              <a:rPr lang="lt-LT" sz="3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PATARIMŲ PRADEDANT</a:t>
            </a:r>
          </a:p>
        </p:txBody>
      </p:sp>
      <p:pic>
        <p:nvPicPr>
          <p:cNvPr id="346" name="Shape 346" descr="re3MmM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700" y="2103202"/>
            <a:ext cx="57150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950" y="1450725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PIRMASIS PROJEKTAS: ĮSIVAIZDUOJAMA</a:t>
            </a:r>
          </a:p>
        </p:txBody>
      </p:sp>
      <p:grpSp>
        <p:nvGrpSpPr>
          <p:cNvPr id="353" name="Shape 353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354" name="Shape 354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355" name="Shape 3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0852" y="1524308"/>
            <a:ext cx="5400900" cy="33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PIRMASIS PROJEKTAS: REALYBĖ</a:t>
            </a:r>
          </a:p>
        </p:txBody>
      </p:sp>
      <p:grpSp>
        <p:nvGrpSpPr>
          <p:cNvPr id="362" name="Shape 362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363" name="Shape 363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364" name="Shape 3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1341" y="1581141"/>
            <a:ext cx="2185500" cy="33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NEŽINOMI KODO FRAMEWORK’AI</a:t>
            </a:r>
          </a:p>
        </p:txBody>
      </p:sp>
      <p:grpSp>
        <p:nvGrpSpPr>
          <p:cNvPr id="371" name="Shape 371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372" name="Shape 372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373" name="Shape 37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0729" y="1650094"/>
            <a:ext cx="6402600" cy="30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IEŠKOM KLAIDŲ</a:t>
            </a:r>
          </a:p>
        </p:txBody>
      </p:sp>
      <p:grpSp>
        <p:nvGrpSpPr>
          <p:cNvPr id="380" name="Shape 380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381" name="Shape 381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382" name="Shape 3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3" name="Shape 3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8005" y="764481"/>
            <a:ext cx="2727899" cy="41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GAUNAM SKAMBUTĮ</a:t>
            </a:r>
          </a:p>
        </p:txBody>
      </p:sp>
      <p:grpSp>
        <p:nvGrpSpPr>
          <p:cNvPr id="389" name="Shape 389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390" name="Shape 390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391" name="Shape 39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Shape 3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2131" y="1762075"/>
            <a:ext cx="5319600" cy="29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BANDOM PAMIRŠTI</a:t>
            </a:r>
          </a:p>
        </p:txBody>
      </p:sp>
      <p:grpSp>
        <p:nvGrpSpPr>
          <p:cNvPr id="398" name="Shape 398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399" name="Shape 399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00" name="Shape 40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" name="Shape 4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6702" y="1566416"/>
            <a:ext cx="5810700" cy="326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TIP NO1: RASTI MENTORIŲ</a:t>
            </a:r>
          </a:p>
        </p:txBody>
      </p:sp>
      <p:grpSp>
        <p:nvGrpSpPr>
          <p:cNvPr id="407" name="Shape 407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08" name="Shape 408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09" name="Shape 40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Shape 410"/>
          <p:cNvSpPr/>
          <p:nvPr/>
        </p:nvSpPr>
        <p:spPr>
          <a:xfrm>
            <a:off x="246379" y="1798318"/>
            <a:ext cx="3394800" cy="2842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137160" marR="0" lvl="0" indent="-137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Google it 1st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Jei užklimpom daugiau nei kelioms dienoms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Prašom pagalbos</a:t>
            </a: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5385" y="1855786"/>
            <a:ext cx="5368800" cy="27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lt-LT" sz="3600"/>
              <a:t>KAUNAS CODING SCHOOL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289175"/>
            <a:ext cx="8520600" cy="363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5. Suteikiame intensyvų ir koncentruotą kursą, supažindinantį su programuotojo karjeros galimybėmis;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6. Mokomės grupėse, suskirstytose pagal žinių lygį: atskiriame pradedančiuosius ir šiek tiek pažengusius;</a:t>
            </a:r>
          </a:p>
          <a:p>
            <a:pPr marL="0" lvl="0" indent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7. Visas paskaitas įrašome, todėl mokymų turinys yra visuomet pasiekiamas;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8. Organizuojame susitikimus su įdomiais kviestiniais svečiais - IT rinkos ekspertais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TIP NO2: SKIRTI PROJEKTUI DAUG LAIKO</a:t>
            </a:r>
          </a:p>
        </p:txBody>
      </p:sp>
      <p:grpSp>
        <p:nvGrpSpPr>
          <p:cNvPr id="417" name="Shape 417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18" name="Shape 418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19" name="Shape 4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Shape 420"/>
          <p:cNvSpPr/>
          <p:nvPr/>
        </p:nvSpPr>
        <p:spPr>
          <a:xfrm>
            <a:off x="220979" y="2407918"/>
            <a:ext cx="7100400" cy="11379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137160" marR="0" lvl="0" indent="-137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Nebūkim studentais. Pradedam iškart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Pasiliekam daug laiko netikėtumams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TIP NO3: GYVENTI NEŽINIOJE</a:t>
            </a:r>
          </a:p>
        </p:txBody>
      </p:sp>
      <p:grpSp>
        <p:nvGrpSpPr>
          <p:cNvPr id="426" name="Shape 426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27" name="Shape 427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28" name="Shape 4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Shape 429"/>
          <p:cNvSpPr/>
          <p:nvPr/>
        </p:nvSpPr>
        <p:spPr>
          <a:xfrm>
            <a:off x="360679" y="2039618"/>
            <a:ext cx="7910400" cy="22911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137160" marR="0" lvl="0" indent="-137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Optimistinis vs Pesimistinis vs Realistinis planas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Pasiruošiam pakeitimams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Pasiruošiam klaidoms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Pasiruošiam papildomoms užduotims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TIP NO4: SKAITYTI DOKUMENTACIJĄ</a:t>
            </a:r>
          </a:p>
        </p:txBody>
      </p:sp>
      <p:grpSp>
        <p:nvGrpSpPr>
          <p:cNvPr id="435" name="Shape 435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36" name="Shape 436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37" name="Shape 4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Shape 438"/>
          <p:cNvSpPr/>
          <p:nvPr/>
        </p:nvSpPr>
        <p:spPr>
          <a:xfrm>
            <a:off x="322579" y="1569719"/>
            <a:ext cx="7910400" cy="9018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137160" marR="0" lvl="0" indent="-137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26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Nebūtinai žinoti kaip viskas veikia, bet žinoti, kad tai yra jau padaryta -būtina</a:t>
            </a:r>
          </a:p>
        </p:txBody>
      </p:sp>
      <p:pic>
        <p:nvPicPr>
          <p:cNvPr id="439" name="Shape 4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3035" y="2644625"/>
            <a:ext cx="4290000" cy="27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TIP NO5: PRAKTIKUOTIS</a:t>
            </a:r>
          </a:p>
        </p:txBody>
      </p:sp>
      <p:grpSp>
        <p:nvGrpSpPr>
          <p:cNvPr id="445" name="Shape 445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46" name="Shape 446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47" name="Shape 4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8" name="Shape 448"/>
          <p:cNvSpPr/>
          <p:nvPr/>
        </p:nvSpPr>
        <p:spPr>
          <a:xfrm>
            <a:off x="347979" y="2598418"/>
            <a:ext cx="7910400" cy="115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137160" marR="0" lvl="0" indent="-137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3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Jei manot, kad paž</a:t>
            </a:r>
            <a:r>
              <a:rPr lang="lt-LT" sz="3300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į</a:t>
            </a:r>
            <a:r>
              <a:rPr lang="lt-LT" sz="33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stat &lt;div&gt;&lt;/div&gt;, pakartokit tai dar 10 kart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TIP NO6: KONCENTRUOTIS Į VERTĘ</a:t>
            </a:r>
          </a:p>
        </p:txBody>
      </p:sp>
      <p:grpSp>
        <p:nvGrpSpPr>
          <p:cNvPr id="454" name="Shape 454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55" name="Shape 455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56" name="Shape 4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7" name="Shape 457"/>
          <p:cNvSpPr/>
          <p:nvPr/>
        </p:nvSpPr>
        <p:spPr>
          <a:xfrm>
            <a:off x="347979" y="1912618"/>
            <a:ext cx="8448000" cy="23646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137160" marR="0" lvl="0" indent="-137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2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It is bad if a good developer does know the language, or the framework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Font typeface="Courier New"/>
              <a:buNone/>
            </a:pPr>
            <a:endParaRPr sz="2200" b="0" i="0" u="none" strike="noStrike" cap="none">
              <a:solidFill>
                <a:srgbClr val="3952A6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2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It is worse if a good developer writes messy and in-comprehensive code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Font typeface="Courier New"/>
              <a:buNone/>
            </a:pPr>
            <a:endParaRPr sz="2200" b="0" i="0" u="none" strike="noStrike" cap="none">
              <a:solidFill>
                <a:srgbClr val="3952A6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22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It is catastrophic if a good developer over-engineers things and never delivers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TIP NO7: VERTINKIT KOKYBĘ</a:t>
            </a:r>
          </a:p>
        </p:txBody>
      </p:sp>
      <p:grpSp>
        <p:nvGrpSpPr>
          <p:cNvPr id="463" name="Shape 463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64" name="Shape 464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65" name="Shape 4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Shape 466"/>
          <p:cNvSpPr/>
          <p:nvPr/>
        </p:nvSpPr>
        <p:spPr>
          <a:xfrm>
            <a:off x="347979" y="1974850"/>
            <a:ext cx="8448000" cy="11937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137160" marR="0" lvl="0" indent="-137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Niekada neaukokit kokybės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Jei skubat, pasižymėkit ir sutaisykit tai vėliau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TIP NO8:  INVESTUOKIT LAIKĄ Į ĮRANKIUS</a:t>
            </a:r>
          </a:p>
        </p:txBody>
      </p:sp>
      <p:grpSp>
        <p:nvGrpSpPr>
          <p:cNvPr id="472" name="Shape 472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73" name="Shape 473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74" name="Shape 4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5" name="Shape 475"/>
          <p:cNvSpPr/>
          <p:nvPr/>
        </p:nvSpPr>
        <p:spPr>
          <a:xfrm>
            <a:off x="347979" y="1974850"/>
            <a:ext cx="8448000" cy="17883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137160" marR="0" lvl="0" indent="-137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“Tai kaip ir veikia”</a:t>
            </a:r>
          </a:p>
          <a:p>
            <a:pPr marL="137160" marR="0" lvl="0" indent="-137160" algn="l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5min/h -&gt; 1 hour/day -&gt; 20 hours/month -&gt; 30 days/year ===&gt; visas mėnuo!!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TIP NO9:  ŽINOKIT DARBŲ EIGĄ</a:t>
            </a:r>
          </a:p>
        </p:txBody>
      </p:sp>
      <p:grpSp>
        <p:nvGrpSpPr>
          <p:cNvPr id="481" name="Shape 481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82" name="Shape 482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83" name="Shape 4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Shape 484"/>
          <p:cNvSpPr/>
          <p:nvPr/>
        </p:nvSpPr>
        <p:spPr>
          <a:xfrm>
            <a:off x="347979" y="2278378"/>
            <a:ext cx="8448000" cy="5868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137160" marR="0" lvl="0" indent="-137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52A6"/>
              </a:buClr>
              <a:buSzPct val="100000"/>
              <a:buFont typeface="Courier New"/>
              <a:buChar char="o"/>
            </a:pPr>
            <a:r>
              <a:rPr lang="lt-LT" sz="3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rPr>
              <a:t>Nepatinkančias užduotis automatizuokit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rbel"/>
              <a:buNone/>
            </a:pPr>
            <a:r>
              <a:rPr lang="lt-LT" sz="2700"/>
              <a:t>MASTER</a:t>
            </a:r>
            <a:r>
              <a:rPr lang="lt-LT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DEVELOPER’IS</a:t>
            </a:r>
          </a:p>
        </p:txBody>
      </p:sp>
      <p:grpSp>
        <p:nvGrpSpPr>
          <p:cNvPr id="490" name="Shape 490"/>
          <p:cNvGrpSpPr/>
          <p:nvPr/>
        </p:nvGrpSpPr>
        <p:grpSpPr>
          <a:xfrm>
            <a:off x="6684335" y="146002"/>
            <a:ext cx="2459700" cy="1233300"/>
            <a:chOff x="0" y="75"/>
            <a:chExt cx="2459700" cy="1233300"/>
          </a:xfrm>
        </p:grpSpPr>
        <p:sp>
          <p:nvSpPr>
            <p:cNvPr id="491" name="Shape 491"/>
            <p:cNvSpPr/>
            <p:nvPr/>
          </p:nvSpPr>
          <p:spPr>
            <a:xfrm rot="-5400000">
              <a:off x="613200" y="-613124"/>
              <a:ext cx="1233300" cy="24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A6"/>
                </a:buClr>
                <a:buFont typeface="Corbel"/>
                <a:buNone/>
              </a:pPr>
              <a:endParaRPr sz="1400" b="0" i="0" u="none" strike="noStrike" cap="none">
                <a:solidFill>
                  <a:srgbClr val="3952A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92" name="Shape 49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4457" y="299096"/>
              <a:ext cx="1055100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3" name="Shape 4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095" y="1664989"/>
            <a:ext cx="7620000" cy="30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950" y="1450725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title"/>
          </p:nvPr>
        </p:nvSpPr>
        <p:spPr>
          <a:xfrm>
            <a:off x="3484076" y="2349439"/>
            <a:ext cx="2229151" cy="6702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lt-LT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KLAUSIMAI?</a:t>
            </a:r>
          </a:p>
        </p:txBody>
      </p:sp>
      <p:grpSp>
        <p:nvGrpSpPr>
          <p:cNvPr id="500" name="Shape 500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501" name="Shape 501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" name="Shape 5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lt-LT" sz="3600"/>
              <a:t>KAUNAS CODING SCHOOL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11700" y="1582625"/>
            <a:ext cx="8520600" cy="333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9. Suteikiame galimybę naudotis mokyklos erdve ne mokymų metu;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10. Išduodame Švietimo ir mokslo registro patvirtiną sertifikatą;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11. Skatiname studentų bendravimą ir rūpinamės jais ir po mokymų – turime </a:t>
            </a:r>
            <a:r>
              <a:rPr lang="lt-LT" sz="1800" dirty="0" err="1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Alumni</a:t>
            </a: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 bendruomenę, kurią nuolat kviečiame į nemokamus seminarus bei mokymus.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lt-LT" sz="1800" dirty="0">
                <a:solidFill>
                  <a:srgbClr val="1C4587"/>
                </a:solidFill>
                <a:latin typeface="Verdana"/>
                <a:ea typeface="Verdana"/>
                <a:cs typeface="Verdana"/>
                <a:sym typeface="Verdana"/>
              </a:rPr>
              <a:t>12 . Džiaugiamės kūrybiška bei neformali aplinka, skatinančia studentus jaustis puikiai bei tobulėti!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1C458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/>
              <a:t>Ieva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648637"/>
            <a:ext cx="5678100" cy="27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erdana"/>
              <a:buChar char="o"/>
            </a:pPr>
            <a:r>
              <a:rPr lang="lt-LT" sz="1400">
                <a:latin typeface="Verdana"/>
                <a:ea typeface="Verdana"/>
                <a:cs typeface="Verdana"/>
                <a:sym typeface="Verdana"/>
              </a:rPr>
              <a:t>Išsilavinimas: KTU informacinių technologijų bakalauras</a:t>
            </a:r>
          </a:p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erdana"/>
              <a:buChar char="o"/>
            </a:pPr>
            <a:r>
              <a:rPr lang="lt-LT" sz="1400">
                <a:latin typeface="Verdana"/>
                <a:ea typeface="Verdana"/>
                <a:cs typeface="Verdana"/>
                <a:sym typeface="Verdana"/>
              </a:rPr>
              <a:t>Darbo patirtis: Tinklalapių kūrimas, C++ ir C# programavimas</a:t>
            </a:r>
          </a:p>
          <a:p>
            <a:pPr marL="0" lvl="0" indent="-69850" rtl="0"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erdana"/>
              <a:buChar char="o"/>
            </a:pPr>
            <a:r>
              <a:rPr lang="lt-LT" sz="1400">
                <a:latin typeface="Verdana"/>
                <a:ea typeface="Verdana"/>
                <a:cs typeface="Verdana"/>
                <a:sym typeface="Verdana"/>
              </a:rPr>
              <a:t>Pomėgiai: programavimas, mokymasis, projektų projektavimas</a:t>
            </a:r>
          </a:p>
          <a:p>
            <a:pPr marL="0" lvl="0" indent="-69850" rtl="0"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Verdana"/>
              <a:buChar char="o"/>
            </a:pPr>
            <a:r>
              <a:rPr lang="lt-LT" sz="1400">
                <a:latin typeface="Verdana"/>
                <a:ea typeface="Verdana"/>
                <a:cs typeface="Verdana"/>
                <a:sym typeface="Verdana"/>
              </a:rPr>
              <a:t>E-mail: </a:t>
            </a:r>
            <a:r>
              <a:rPr lang="lt-LT" sz="14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ieva@kaunascoding.com</a:t>
            </a:r>
            <a:r>
              <a:rPr lang="lt-LT" sz="1400"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grpSp>
        <p:nvGrpSpPr>
          <p:cNvPr id="184" name="Shape 184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185" name="Shape 185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" name="Shape 1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" name="Shape 187" descr="Iev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224" y="1648650"/>
            <a:ext cx="2125350" cy="289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DĖSTOMI DALYKAI</a:t>
            </a:r>
          </a:p>
        </p:txBody>
      </p:sp>
      <p:grpSp>
        <p:nvGrpSpPr>
          <p:cNvPr id="193" name="Shape 193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194" name="Shape 194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Shape 1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Shape 196"/>
          <p:cNvSpPr txBox="1"/>
          <p:nvPr/>
        </p:nvSpPr>
        <p:spPr>
          <a:xfrm>
            <a:off x="311700" y="1648646"/>
            <a:ext cx="5678100" cy="285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lvl="0" indent="-272957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Char char="o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C#</a:t>
            </a:r>
          </a:p>
          <a:p>
            <a:pPr marL="971550" lvl="1" indent="-272957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Font typeface="Verdana"/>
              <a:buChar char="o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Programavimo pagrindai</a:t>
            </a:r>
          </a:p>
          <a:p>
            <a:pPr marL="1371600" lvl="2" indent="-228600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Font typeface="Verdana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Kalbos sintaksė</a:t>
            </a:r>
          </a:p>
          <a:p>
            <a:pPr marL="1371600" lvl="2" indent="-228600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Font typeface="Verdana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Kintamieji</a:t>
            </a:r>
          </a:p>
          <a:p>
            <a:pPr marL="1371600" lvl="2" indent="-228600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Font typeface="Verdana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Patikrinimo sąlygos</a:t>
            </a:r>
          </a:p>
          <a:p>
            <a:pPr marL="1371600" lvl="2" indent="-228600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Font typeface="Verdana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Ciklai</a:t>
            </a:r>
          </a:p>
          <a:p>
            <a:pPr marL="1371600" lvl="2" indent="-228600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Font typeface="Verdana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Funkcijos</a:t>
            </a:r>
          </a:p>
          <a:p>
            <a:pPr marL="1371600" lvl="2" indent="-228600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Font typeface="Verdana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Sąrašai, masyvai</a:t>
            </a:r>
          </a:p>
          <a:p>
            <a:pPr marL="1371600" lvl="2" indent="-228600" rtl="0">
              <a:lnSpc>
                <a:spcPct val="90000"/>
              </a:lnSpc>
              <a:spcBef>
                <a:spcPts val="150"/>
              </a:spcBef>
              <a:buClr>
                <a:schemeClr val="lt1"/>
              </a:buClr>
              <a:buFont typeface="Verdana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...</a:t>
            </a:r>
          </a:p>
          <a:p>
            <a:pPr marL="971550" lvl="1" indent="-272957" rtl="0">
              <a:lnSpc>
                <a:spcPct val="90000"/>
              </a:lnSpc>
              <a:spcBef>
                <a:spcPts val="300"/>
              </a:spcBef>
              <a:buClr>
                <a:schemeClr val="lt1"/>
              </a:buClr>
              <a:buFont typeface="Verdana"/>
              <a:buChar char="o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Objektinis programavimas</a:t>
            </a:r>
          </a:p>
          <a:p>
            <a:pPr marL="971550" lvl="1" indent="-272957" rtl="0">
              <a:lnSpc>
                <a:spcPct val="90000"/>
              </a:lnSpc>
              <a:spcBef>
                <a:spcPts val="300"/>
              </a:spcBef>
              <a:buClr>
                <a:schemeClr val="lt1"/>
              </a:buClr>
              <a:buFont typeface="Verdana"/>
              <a:buChar char="o"/>
            </a:pPr>
            <a:r>
              <a:rPr lang="lt-LT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Grafinė sąsaja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lt-LT"/>
              <a:t>Martynas</a:t>
            </a: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endParaRPr sz="3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Shape 202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03" name="Shape 203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Shape 2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Shape 205"/>
          <p:cNvSpPr txBox="1"/>
          <p:nvPr/>
        </p:nvSpPr>
        <p:spPr>
          <a:xfrm>
            <a:off x="311700" y="1648650"/>
            <a:ext cx="5909100" cy="169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Išsilavinimas: 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KTU taikomoji matematika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Darbo patirtis</a:t>
            </a:r>
            <a:r>
              <a:rPr lang="lt-LT" sz="16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C#, </a:t>
            </a:r>
            <a:r>
              <a:rPr lang="lt-LT" sz="165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loginvsi.com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Unity3D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games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Sertifikuotas Agile SCRUM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lang="lt-LT" sz="16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Pomėgiai: 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galvosūkiai, RPG, PC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gaming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</a:t>
            </a:r>
            <a:r>
              <a:rPr lang="lt-LT" sz="165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mail</a:t>
            </a:r>
            <a:r>
              <a:rPr lang="lt-LT" sz="16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martynas@kaunas</a:t>
            </a:r>
            <a:r>
              <a:rPr lang="lt-LT" sz="165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coding.lt</a:t>
            </a:r>
            <a:endParaRPr lang="lt-LT" sz="165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978" y="1582022"/>
            <a:ext cx="3438888" cy="345689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DĖSTOMI DALYKAI</a:t>
            </a:r>
          </a:p>
        </p:txBody>
      </p:sp>
      <p:grpSp>
        <p:nvGrpSpPr>
          <p:cNvPr id="211" name="Shape 211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12" name="Shape 212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Shape 2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Shape 214"/>
          <p:cNvSpPr txBox="1"/>
          <p:nvPr/>
        </p:nvSpPr>
        <p:spPr>
          <a:xfrm>
            <a:off x="311700" y="1648660"/>
            <a:ext cx="5678100" cy="263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</a:p>
          <a:p>
            <a:pPr marL="971550" marR="0" lvl="1" indent="-2857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Programavimo pagrindai</a:t>
            </a:r>
          </a:p>
          <a:p>
            <a:pPr marL="971550" marR="0" lvl="1" indent="-2857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Kalbos sintaksė</a:t>
            </a:r>
          </a:p>
          <a:p>
            <a:pPr marL="971550" marR="0" lvl="1" indent="-285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Objektinis programavimas</a:t>
            </a:r>
          </a:p>
          <a:p>
            <a:pPr marL="971550" marR="0" lvl="1" indent="-285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alibri"/>
              <a:buChar char="o"/>
            </a:pPr>
            <a:r>
              <a:rPr lang="lt-LT"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Algoritmavimas</a:t>
            </a:r>
          </a:p>
          <a:p>
            <a:pPr marL="0" lvl="0" indent="0" rtl="0">
              <a:lnSpc>
                <a:spcPct val="90000"/>
              </a:lnSpc>
              <a:spcBef>
                <a:spcPts val="300"/>
              </a:spcBef>
              <a:buNone/>
            </a:pPr>
            <a:endParaRPr sz="1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rtl="0">
              <a:lnSpc>
                <a:spcPct val="90000"/>
              </a:lnSpc>
              <a:spcBef>
                <a:spcPts val="300"/>
              </a:spcBef>
              <a:buNone/>
            </a:pPr>
            <a:endParaRPr sz="1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" marR="0" lvl="0" indent="-13716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endParaRPr sz="16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lt-LT"/>
              <a:t>Tautvydas</a:t>
            </a:r>
          </a:p>
        </p:txBody>
      </p:sp>
      <p:grpSp>
        <p:nvGrpSpPr>
          <p:cNvPr id="220" name="Shape 220"/>
          <p:cNvGrpSpPr/>
          <p:nvPr/>
        </p:nvGrpSpPr>
        <p:grpSpPr>
          <a:xfrm>
            <a:off x="6684335" y="145927"/>
            <a:ext cx="2459665" cy="1233375"/>
            <a:chOff x="6684335" y="145927"/>
            <a:chExt cx="2459665" cy="1233375"/>
          </a:xfrm>
        </p:grpSpPr>
        <p:sp>
          <p:nvSpPr>
            <p:cNvPr id="221" name="Shape 221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2" name="Shape 2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Shape 223"/>
          <p:cNvSpPr txBox="1"/>
          <p:nvPr/>
        </p:nvSpPr>
        <p:spPr>
          <a:xfrm>
            <a:off x="311700" y="1648641"/>
            <a:ext cx="5860500" cy="229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7160" lvl="0" indent="-13716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Išsilavinimas: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Stockholm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School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Economics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Riga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Ekonomikos ir verslo administravimo bakalauras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Darbo patirtis: 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8 m. - </a:t>
            </a:r>
            <a:r>
              <a:rPr lang="lt-LT" sz="165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programavimas, projektų valdymas Sertifikuotas Agile projektų vadovas - PMI-ACP</a:t>
            </a:r>
            <a:b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lt-LT" sz="165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getshopin.com.ng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lt-LT" sz="165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swifttravel.com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lt-LT" sz="165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stream4s.com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Pomėgiai: </a:t>
            </a:r>
            <a:r>
              <a:rPr lang="lt-LT" sz="16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filmai, serialai, knygos, maisto gaminimas, bėgiojimas</a:t>
            </a:r>
          </a:p>
          <a:p>
            <a:pPr marL="13716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7058"/>
              <a:buFont typeface="Courier New"/>
              <a:buChar char="o"/>
            </a:pPr>
            <a:r>
              <a:rPr lang="lt-LT" sz="165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lt-LT" sz="16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lt-LT" sz="165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tautvydas@kaunascoding.lt</a:t>
            </a:r>
            <a:endParaRPr lang="lt-LT" sz="165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334" y="1582022"/>
            <a:ext cx="2314223" cy="339088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Banded">
  <a:themeElements>
    <a:clrScheme name="Custom 4">
      <a:dk1>
        <a:srgbClr val="2C2C2C"/>
      </a:dk1>
      <a:lt1>
        <a:srgbClr val="3952A6"/>
      </a:lt1>
      <a:dk2>
        <a:srgbClr val="FFFFFF"/>
      </a:dk2>
      <a:lt2>
        <a:srgbClr val="C9ECFC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A7A7A7"/>
      </a:dk2>
      <a:lt2>
        <a:srgbClr val="535353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905</Words>
  <Application>Microsoft Office PowerPoint</Application>
  <PresentationFormat>On-screen Show (16:9)</PresentationFormat>
  <Paragraphs>185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Verdana</vt:lpstr>
      <vt:lpstr>Noto Sans Symbols</vt:lpstr>
      <vt:lpstr>Courier New</vt:lpstr>
      <vt:lpstr>Consolas</vt:lpstr>
      <vt:lpstr>Corbel</vt:lpstr>
      <vt:lpstr>Banded</vt:lpstr>
      <vt:lpstr>Banded</vt:lpstr>
      <vt:lpstr>Slide 1</vt:lpstr>
      <vt:lpstr>KAUNAS CODING SCHOOL</vt:lpstr>
      <vt:lpstr>KAUNAS CODING SCHOOL</vt:lpstr>
      <vt:lpstr>KAUNAS CODING SCHOOL</vt:lpstr>
      <vt:lpstr>Ieva</vt:lpstr>
      <vt:lpstr>DĖSTOMI DALYKAI</vt:lpstr>
      <vt:lpstr>Martynas </vt:lpstr>
      <vt:lpstr>DĖSTOMI DALYKAI</vt:lpstr>
      <vt:lpstr>Tautvydas</vt:lpstr>
      <vt:lpstr>DĖSTOMI DALYKAI</vt:lpstr>
      <vt:lpstr>KO MOKYSIMĖS?</vt:lpstr>
      <vt:lpstr>KAIP MOKYSIMĖS?</vt:lpstr>
      <vt:lpstr>Slide 13</vt:lpstr>
      <vt:lpstr>SUSIPAŽINKIME :)</vt:lpstr>
      <vt:lpstr>Slide 15</vt:lpstr>
      <vt:lpstr>KAS ČIA ? </vt:lpstr>
      <vt:lpstr>KODO EILUTĖS C++, PHP, JAVA ?</vt:lpstr>
      <vt:lpstr>SĄVOKOS</vt:lpstr>
      <vt:lpstr>ROBOTAS</vt:lpstr>
      <vt:lpstr>PROGRAMAVIMO KALBŲ TIPAI</vt:lpstr>
      <vt:lpstr>PROGRAMAVIMO KALBŲ TIPAI</vt:lpstr>
      <vt:lpstr>Slide 22</vt:lpstr>
      <vt:lpstr>PIRMASIS PROJEKTAS: ĮSIVAIZDUOJAMA</vt:lpstr>
      <vt:lpstr>PIRMASIS PROJEKTAS: REALYBĖ</vt:lpstr>
      <vt:lpstr>NEŽINOMI KODO FRAMEWORK’AI</vt:lpstr>
      <vt:lpstr>IEŠKOM KLAIDŲ</vt:lpstr>
      <vt:lpstr>GAUNAM SKAMBUTĮ</vt:lpstr>
      <vt:lpstr>BANDOM PAMIRŠTI</vt:lpstr>
      <vt:lpstr>TIP NO1: RASTI MENTORIŲ</vt:lpstr>
      <vt:lpstr>TIP NO2: SKIRTI PROJEKTUI DAUG LAIKO</vt:lpstr>
      <vt:lpstr>TIP NO3: GYVENTI NEŽINIOJE</vt:lpstr>
      <vt:lpstr>TIP NO4: SKAITYTI DOKUMENTACIJĄ</vt:lpstr>
      <vt:lpstr>TIP NO5: PRAKTIKUOTIS</vt:lpstr>
      <vt:lpstr>TIP NO6: KONCENTRUOTIS Į VERTĘ</vt:lpstr>
      <vt:lpstr>TIP NO7: VERTINKIT KOKYBĘ</vt:lpstr>
      <vt:lpstr>TIP NO8:  INVESTUOKIT LAIKĄ Į ĮRANKIUS</vt:lpstr>
      <vt:lpstr>TIP NO9:  ŽINOKIT DARBŲ EIGĄ</vt:lpstr>
      <vt:lpstr>MASTER DEVELOPER’IS</vt:lpstr>
      <vt:lpstr>KLAUSIMAI?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„PowerPoint“ pateiktis</dc:title>
  <cp:lastModifiedBy>User</cp:lastModifiedBy>
  <cp:revision>5</cp:revision>
  <dcterms:modified xsi:type="dcterms:W3CDTF">2017-09-25T14:27:11Z</dcterms:modified>
</cp:coreProperties>
</file>